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9" r:id="rId11"/>
    <p:sldId id="270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26"/>
    <p:restoredTop sz="94595"/>
  </p:normalViewPr>
  <p:slideViewPr>
    <p:cSldViewPr snapToGrid="0" snapToObjects="1">
      <p:cViewPr>
        <p:scale>
          <a:sx n="100" d="100"/>
          <a:sy n="100" d="100"/>
        </p:scale>
        <p:origin x="7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E2B-C199-F349-8E32-2E7228CD0A30}" type="datetimeFigureOut">
              <a:rPr lang="en-US" smtClean="0"/>
              <a:t>7/7/20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A13324-1814-7348-B7BC-30463DF8C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191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A13324-1814-7348-B7BC-30463DF8C8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168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75C26-31F8-754B-BA4A-3423944E2256}" type="datetime1">
              <a:rPr lang="en-US" smtClean="0"/>
              <a:t>7/7/20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22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3C597-F8EA-BE44-9865-686DA42287E4}" type="datetime1">
              <a:rPr lang="en-US" smtClean="0"/>
              <a:t>7/7/20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51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10A0-F833-9047-8F5F-CADCAC5B623F}" type="datetime1">
              <a:rPr lang="en-US" smtClean="0"/>
              <a:t>7/7/20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170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AA4C3-0BB8-8E4A-9DD6-EF26908C033B}" type="datetime1">
              <a:rPr lang="en-US" smtClean="0"/>
              <a:t>7/7/20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86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638A9-A777-B140-A655-4C14A7A89E86}" type="datetime1">
              <a:rPr lang="en-US" smtClean="0"/>
              <a:t>7/7/20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820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A0DED-D1C8-3440-92C1-90557ED77742}" type="datetime1">
              <a:rPr lang="en-US" smtClean="0"/>
              <a:t>7/7/20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694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D3570-EAD0-AE4F-8D90-5BA3772DA99D}" type="datetime1">
              <a:rPr lang="en-US" smtClean="0"/>
              <a:t>7/7/20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146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99131-47E5-5849-858E-47374860FCDB}" type="datetime1">
              <a:rPr lang="en-US" smtClean="0"/>
              <a:t>7/7/20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30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0C8AB-ABB2-7347-B2F8-DFBE28346933}" type="datetime1">
              <a:rPr lang="en-US" smtClean="0"/>
              <a:t>7/7/20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46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80244-9FF0-BD49-A08C-2B8658803762}" type="datetime1">
              <a:rPr lang="en-US" smtClean="0"/>
              <a:t>7/7/20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35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230C6-59EB-B044-A7A4-FD47F5668FCE}" type="datetime1">
              <a:rPr lang="en-US" smtClean="0"/>
              <a:t>7/7/20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807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5020F-ACA8-934F-9D02-D52A9E2E4A2C}" type="datetime1">
              <a:rPr lang="en-US" smtClean="0"/>
              <a:t>7/7/20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A1FCB-0BB6-7D44-A840-EDE3A1F0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24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9725" y="378444"/>
            <a:ext cx="9144000" cy="89693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Bank Marketing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8650" y="2588216"/>
            <a:ext cx="11106150" cy="3812583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algn="l"/>
            <a:r>
              <a:rPr lang="en-US" dirty="0" smtClean="0"/>
              <a:t>Buddhika Senanayake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458" y="1461362"/>
            <a:ext cx="6200534" cy="4082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519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03762"/>
            <a:ext cx="10515600" cy="724086"/>
          </a:xfrm>
        </p:spPr>
        <p:txBody>
          <a:bodyPr/>
          <a:lstStyle/>
          <a:p>
            <a:pPr algn="ctr"/>
            <a:r>
              <a:rPr lang="en-US" dirty="0" smtClean="0"/>
              <a:t>Lambda.1se Model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30909" y="1144165"/>
            <a:ext cx="5323297" cy="521218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10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1144165"/>
            <a:ext cx="6810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Cross-validation </a:t>
            </a:r>
            <a:r>
              <a:rPr lang="en-US" dirty="0"/>
              <a:t>estimate of </a:t>
            </a:r>
            <a:r>
              <a:rPr lang="en-US" dirty="0" smtClean="0"/>
              <a:t>accuracy from </a:t>
            </a:r>
            <a:r>
              <a:rPr lang="en-US" dirty="0" err="1" smtClean="0"/>
              <a:t>cvbinary</a:t>
            </a:r>
            <a:r>
              <a:rPr lang="en-US" dirty="0" smtClean="0"/>
              <a:t> function </a:t>
            </a:r>
            <a:r>
              <a:rPr lang="en-US" dirty="0"/>
              <a:t>= 0.887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766" y="1896116"/>
            <a:ext cx="4114800" cy="111760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861531" y="3100712"/>
            <a:ext cx="3087529" cy="3257545"/>
            <a:chOff x="1861531" y="3100712"/>
            <a:chExt cx="3087529" cy="325754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61531" y="3100712"/>
              <a:ext cx="3087529" cy="2801217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1997602" y="5988925"/>
              <a:ext cx="28153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Area under the curve: 0.783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845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17" y="0"/>
            <a:ext cx="10515600" cy="6731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Final Model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4129" y="673100"/>
                <a:ext cx="11994777" cy="6048375"/>
              </a:xfrm>
            </p:spPr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:endParaRPr lang="en-US" sz="1200" i="1" dirty="0">
                  <a:latin typeface="Cambria Math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i="1" smtClean="0">
                              <a:latin typeface="Cambria Math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20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120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𝜋</m:t>
                              </m:r>
                            </m:e>
                          </m:acc>
                        </m:e>
                        <m:sub>
                          <m:r>
                            <a:rPr lang="en-US" sz="12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1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12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1200" b="0" i="0" smtClean="0">
                              <a:latin typeface="Cambria Math" charset="0"/>
                            </a:rPr>
                            <m:t>exp</m:t>
                          </m:r>
                          <m:r>
                            <a:rPr lang="en-US" sz="1200" b="0" i="1" smtClean="0">
                              <a:latin typeface="Cambria Math" charset="0"/>
                            </a:rPr>
                            <m:t>⁡(54.−.33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3</m:t>
                              </m:r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US" sz="1200" i="1">
                              <a:latin typeface="Cambria Math" charset="0"/>
                            </a:rPr>
                            <m:t>.</m:t>
                          </m:r>
                          <m:r>
                            <a:rPr lang="en-US" sz="1200" b="0" i="1" smtClean="0">
                              <a:latin typeface="Cambria Math" charset="0"/>
                            </a:rPr>
                            <m:t>017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−</m:t>
                          </m:r>
                          <m:r>
                            <a:rPr lang="en-US" sz="1200" i="1">
                              <a:latin typeface="Cambria Math" charset="0"/>
                            </a:rPr>
                            <m:t>.</m:t>
                          </m:r>
                          <m:r>
                            <a:rPr lang="en-US" sz="1200" b="0" i="1" smtClean="0">
                              <a:latin typeface="Cambria Math" charset="0"/>
                            </a:rPr>
                            <m:t>011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−</m:t>
                          </m:r>
                          <m:r>
                            <a:rPr lang="en-US" sz="1200" i="1">
                              <a:latin typeface="Cambria Math" charset="0"/>
                            </a:rPr>
                            <m:t>.</m:t>
                          </m:r>
                          <m:r>
                            <a:rPr lang="en-US" sz="1200" b="0" i="1" smtClean="0">
                              <a:latin typeface="Cambria Math" charset="0"/>
                            </a:rPr>
                            <m:t>237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4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−.136</m:t>
                          </m:r>
                          <m:sSub>
                            <m:sSubPr>
                              <m:ctrlPr>
                                <a:rPr lang="en-US" sz="120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5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+.016</m:t>
                          </m:r>
                          <m:sSub>
                            <m:sSubPr>
                              <m:ctrlPr>
                                <a:rPr lang="en-US" sz="120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6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−.078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7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+.343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8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−.031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9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−.191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10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+.397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11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−.021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12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+.024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13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+.078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14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−.040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15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+.053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16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+1.214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17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+.072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18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+.184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19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−.602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20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−.135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21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+.153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22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+.130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23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+.205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24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+1.809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b="0" i="1" smtClean="0">
                                  <a:latin typeface="Cambria Math" charset="0"/>
                                </a:rPr>
                                <m:t>25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1200" b="0" i="1" smtClean="0">
                              <a:latin typeface="Cambria Math" charset="0"/>
                            </a:rPr>
                            <m:t>1+</m:t>
                          </m:r>
                          <m:r>
                            <m:rPr>
                              <m:sty m:val="p"/>
                            </m:rPr>
                            <a:rPr lang="en-US" sz="1200">
                              <a:latin typeface="Cambria Math" charset="0"/>
                            </a:rPr>
                            <m:t>exp</m:t>
                          </m:r>
                          <m:r>
                            <a:rPr lang="en-US" sz="1200" i="1">
                              <a:latin typeface="Cambria Math" charset="0"/>
                            </a:rPr>
                            <m:t>⁡(54.1−.33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3</m:t>
                              </m:r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</m:t>
                          </m:r>
                          <m:r>
                            <a:rPr lang="en-US" sz="1200" i="1">
                              <a:latin typeface="Cambria Math" charset="0"/>
                            </a:rPr>
                            <m:t>.</m:t>
                          </m:r>
                          <m:r>
                            <a:rPr lang="en-US" sz="1200" i="1">
                              <a:latin typeface="Cambria Math" charset="0"/>
                            </a:rPr>
                            <m:t>017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−</m:t>
                          </m:r>
                          <m:r>
                            <a:rPr lang="en-US" sz="1200" i="1">
                              <a:latin typeface="Cambria Math" charset="0"/>
                            </a:rPr>
                            <m:t>.</m:t>
                          </m:r>
                          <m:r>
                            <a:rPr lang="en-US" sz="1200" i="1">
                              <a:latin typeface="Cambria Math" charset="0"/>
                            </a:rPr>
                            <m:t>011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−</m:t>
                          </m:r>
                          <m:r>
                            <a:rPr lang="en-US" sz="1200" i="1">
                              <a:latin typeface="Cambria Math" charset="0"/>
                            </a:rPr>
                            <m:t>.</m:t>
                          </m:r>
                          <m:r>
                            <a:rPr lang="en-US" sz="1200" i="1">
                              <a:latin typeface="Cambria Math" charset="0"/>
                            </a:rPr>
                            <m:t>237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4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−.136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5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+.016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6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−.078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7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+.343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8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−.031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9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−.191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10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+.397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11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−.021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12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+.024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13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+.078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14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−.040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15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+.053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16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+1.214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17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+.072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18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+.184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19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−.602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20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−.135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21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+.153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22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+.130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23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+.205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24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+1.809</m:t>
                          </m:r>
                          <m:sSub>
                            <m:sSubPr>
                              <m:ctrlPr>
                                <a:rPr lang="en-US" sz="12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charset="0"/>
                                </a:rPr>
                                <m:t>25</m:t>
                              </m:r>
                            </m:sub>
                          </m:sSub>
                          <m:r>
                            <a:rPr lang="en-US" sz="1200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12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129" y="673100"/>
                <a:ext cx="11994777" cy="6048375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11</a:t>
            </a:fld>
            <a:endParaRPr lang="en-US"/>
          </a:p>
        </p:txBody>
      </p:sp>
      <p:pic>
        <p:nvPicPr>
          <p:cNvPr id="8" name="Content Placeholder 4"/>
          <p:cNvPicPr>
            <a:picLocks noChangeAspect="1"/>
          </p:cNvPicPr>
          <p:nvPr/>
        </p:nvPicPr>
        <p:blipFill rotWithShape="1">
          <a:blip r:embed="rId3"/>
          <a:srcRect l="190" t="3145" b="6822"/>
          <a:stretch/>
        </p:blipFill>
        <p:spPr>
          <a:xfrm>
            <a:off x="6775701" y="1705304"/>
            <a:ext cx="5313205" cy="46926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29" y="2035833"/>
            <a:ext cx="6560671" cy="201579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4129" y="1536700"/>
            <a:ext cx="6433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Odds Ratio: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88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Interactions</a:t>
            </a:r>
          </a:p>
          <a:p>
            <a:r>
              <a:rPr lang="en-US" dirty="0" smtClean="0"/>
              <a:t>K-Fold Cross </a:t>
            </a:r>
            <a:r>
              <a:rPr lang="en-US" dirty="0"/>
              <a:t>V</a:t>
            </a:r>
            <a:r>
              <a:rPr lang="en-US" dirty="0" smtClean="0"/>
              <a:t>alidation</a:t>
            </a:r>
          </a:p>
          <a:p>
            <a:r>
              <a:rPr lang="en-US" dirty="0" smtClean="0"/>
              <a:t>Random Forest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67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89693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8650" y="2171700"/>
            <a:ext cx="11106150" cy="4229100"/>
          </a:xfrm>
        </p:spPr>
        <p:txBody>
          <a:bodyPr/>
          <a:lstStyle/>
          <a:p>
            <a:endParaRPr lang="en-US" dirty="0" smtClean="0"/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Data is related to phone marketing campaigns of a Portuguese banking institution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20 explanatory variables </a:t>
            </a:r>
            <a:r>
              <a:rPr lang="en-US" dirty="0" smtClean="0"/>
              <a:t>(9 numeric variables, 11 categorical variables)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Output variable: Has the client subscribed a term deposit (Binary: yes/no)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Goal: Predict if a client will subscribe a term deposit depending on </a:t>
            </a:r>
            <a:r>
              <a:rPr lang="en-US" dirty="0" smtClean="0"/>
              <a:t>explanatory variables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Analysis techniques: Logistic Regression with penalized regression method: lasso regression using R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337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Data Cleaning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41,188 total entries</a:t>
            </a:r>
          </a:p>
          <a:p>
            <a:r>
              <a:rPr lang="en-US" dirty="0" smtClean="0"/>
              <a:t>No missing values were present in numeric variables but “unknown” values were present in categorical variables.</a:t>
            </a:r>
          </a:p>
          <a:p>
            <a:r>
              <a:rPr lang="en-US" dirty="0" smtClean="0"/>
              <a:t>Removed all entries with at least 1 “unknown”</a:t>
            </a:r>
          </a:p>
          <a:p>
            <a:r>
              <a:rPr lang="en-US" dirty="0" smtClean="0"/>
              <a:t>Created a new categorical column called </a:t>
            </a:r>
            <a:r>
              <a:rPr lang="en-US" dirty="0" err="1" smtClean="0"/>
              <a:t>Was_Previously_Contacted</a:t>
            </a:r>
            <a:r>
              <a:rPr lang="en-US" dirty="0" smtClean="0"/>
              <a:t> with </a:t>
            </a:r>
            <a:r>
              <a:rPr lang="en-US" dirty="0" err="1" smtClean="0"/>
              <a:t>pdays</a:t>
            </a:r>
            <a:r>
              <a:rPr lang="en-US" dirty="0" smtClean="0"/>
              <a:t> &lt; 999 as Yes and </a:t>
            </a:r>
            <a:r>
              <a:rPr lang="en-US" dirty="0" err="1" smtClean="0"/>
              <a:t>pdays</a:t>
            </a:r>
            <a:r>
              <a:rPr lang="en-US" dirty="0" smtClean="0"/>
              <a:t>=999 as No</a:t>
            </a:r>
          </a:p>
          <a:p>
            <a:r>
              <a:rPr lang="en-US" dirty="0" smtClean="0"/>
              <a:t>Removed </a:t>
            </a:r>
            <a:r>
              <a:rPr lang="en-US" dirty="0" err="1" smtClean="0"/>
              <a:t>pdays</a:t>
            </a:r>
            <a:r>
              <a:rPr lang="en-US" dirty="0" smtClean="0"/>
              <a:t> from the dataset</a:t>
            </a:r>
          </a:p>
          <a:p>
            <a:r>
              <a:rPr lang="en-US" dirty="0" smtClean="0"/>
              <a:t>Changed all categorical variables from character data type to factor</a:t>
            </a:r>
          </a:p>
          <a:p>
            <a:r>
              <a:rPr lang="en-US" dirty="0" smtClean="0"/>
              <a:t>A total of 30,488 entries were used for the analysis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797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3213"/>
            <a:ext cx="9144000" cy="611187"/>
          </a:xfrm>
        </p:spPr>
        <p:txBody>
          <a:bodyPr>
            <a:noAutofit/>
          </a:bodyPr>
          <a:lstStyle/>
          <a:p>
            <a:r>
              <a:rPr lang="en-US" sz="4000" dirty="0" smtClean="0"/>
              <a:t>Summary of the Dataset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709"/>
          <a:stretch/>
        </p:blipFill>
        <p:spPr>
          <a:xfrm>
            <a:off x="1310528" y="914400"/>
            <a:ext cx="9570944" cy="5958392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77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2070"/>
            <a:ext cx="10515600" cy="856801"/>
          </a:xfrm>
        </p:spPr>
        <p:txBody>
          <a:bodyPr/>
          <a:lstStyle/>
          <a:p>
            <a:pPr algn="ctr"/>
            <a:r>
              <a:rPr lang="en-US" dirty="0" smtClean="0"/>
              <a:t>Logistic Regression Assumptions - Linearity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48872"/>
            <a:ext cx="10515600" cy="5128092"/>
          </a:xfrm>
        </p:spPr>
        <p:txBody>
          <a:bodyPr/>
          <a:lstStyle/>
          <a:p>
            <a:r>
              <a:rPr lang="en-US" dirty="0" smtClean="0"/>
              <a:t>Non-linear relationship cannot exist between </a:t>
            </a:r>
            <a:r>
              <a:rPr lang="en-US" dirty="0"/>
              <a:t>continuous predictor variables and the logit of the </a:t>
            </a:r>
            <a:r>
              <a:rPr lang="en-US" dirty="0" smtClean="0"/>
              <a:t>response variable</a:t>
            </a:r>
          </a:p>
          <a:p>
            <a:r>
              <a:rPr lang="en-US" dirty="0" smtClean="0"/>
              <a:t>Visually inspecting continuous predictors and logit values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464" y="2664863"/>
            <a:ext cx="3871072" cy="351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7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4428"/>
          </a:xfrm>
        </p:spPr>
        <p:txBody>
          <a:bodyPr/>
          <a:lstStyle/>
          <a:p>
            <a:pPr algn="ctr"/>
            <a:r>
              <a:rPr lang="en-US" dirty="0" smtClean="0"/>
              <a:t>Influential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9554"/>
            <a:ext cx="10515600" cy="5047409"/>
          </a:xfrm>
        </p:spPr>
        <p:txBody>
          <a:bodyPr/>
          <a:lstStyle/>
          <a:p>
            <a:r>
              <a:rPr lang="en-US" dirty="0" smtClean="0"/>
              <a:t>Influential Values </a:t>
            </a:r>
            <a:r>
              <a:rPr lang="mr-IN" dirty="0" smtClean="0"/>
              <a:t>–</a:t>
            </a:r>
            <a:r>
              <a:rPr lang="en-US" dirty="0" smtClean="0"/>
              <a:t> Extreme data points that can alter the quality of the model</a:t>
            </a:r>
          </a:p>
          <a:p>
            <a:r>
              <a:rPr lang="en-US" dirty="0" smtClean="0"/>
              <a:t>Can be examined by visualizing cook’s distance values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540" y="2514394"/>
            <a:ext cx="4036920" cy="366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53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5738"/>
            <a:ext cx="10515600" cy="56729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Multicollinearity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471" y="753035"/>
            <a:ext cx="11914094" cy="5968439"/>
          </a:xfrm>
        </p:spPr>
        <p:txBody>
          <a:bodyPr/>
          <a:lstStyle/>
          <a:p>
            <a:r>
              <a:rPr lang="en-US" dirty="0" smtClean="0"/>
              <a:t>Data contains highly correlated predictor variables</a:t>
            </a:r>
          </a:p>
          <a:p>
            <a:r>
              <a:rPr lang="en-US" dirty="0" smtClean="0"/>
              <a:t>Multicollinearity causes issues with statistical significance</a:t>
            </a:r>
          </a:p>
          <a:p>
            <a:r>
              <a:rPr lang="en-US" dirty="0" smtClean="0"/>
              <a:t>VIF in Car package is utilized explore variance inflation factor</a:t>
            </a:r>
          </a:p>
          <a:p>
            <a:r>
              <a:rPr lang="en-US" dirty="0" smtClean="0"/>
              <a:t>If 5 &lt; VIF &lt; 10, then there are potential issues. If VIF &gt; 10, then there are definite problems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128418"/>
            <a:ext cx="3620277" cy="32279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518" y="3092054"/>
            <a:ext cx="4737847" cy="330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23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183"/>
            <a:ext cx="10515600" cy="4416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Lasso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259" y="632012"/>
            <a:ext cx="11793070" cy="5822576"/>
          </a:xfrm>
        </p:spPr>
        <p:txBody>
          <a:bodyPr/>
          <a:lstStyle/>
          <a:p>
            <a:r>
              <a:rPr lang="en-US" sz="2400" dirty="0" smtClean="0"/>
              <a:t>The coefficients of some less contributive variables are forced to be zero</a:t>
            </a:r>
          </a:p>
          <a:p>
            <a:r>
              <a:rPr lang="en-US" sz="2400" dirty="0" smtClean="0"/>
              <a:t>Only the most significant variables are kept in the model</a:t>
            </a:r>
          </a:p>
          <a:p>
            <a:r>
              <a:rPr lang="en-US" sz="2400" dirty="0" smtClean="0"/>
              <a:t>Data set was split to training set and test set and the lambda value to adjust the coefficient shrinkage was calculated</a:t>
            </a:r>
          </a:p>
          <a:p>
            <a:r>
              <a:rPr lang="en-US" sz="2400" dirty="0" err="1" smtClean="0"/>
              <a:t>Lambda.min</a:t>
            </a:r>
            <a:r>
              <a:rPr lang="en-US" sz="2400" dirty="0" smtClean="0"/>
              <a:t>: The best lambda value. </a:t>
            </a:r>
            <a:r>
              <a:rPr lang="en-US" sz="2400" dirty="0"/>
              <a:t>V</a:t>
            </a:r>
            <a:r>
              <a:rPr lang="en-US" sz="2400" dirty="0" smtClean="0"/>
              <a:t>alue that minimizes the cross validation error rate</a:t>
            </a:r>
          </a:p>
          <a:p>
            <a:r>
              <a:rPr lang="en-US" sz="2400" dirty="0" smtClean="0"/>
              <a:t>Lambda.1se: Lambda that gives the simplest model and stays within one standard deviation of </a:t>
            </a:r>
            <a:r>
              <a:rPr lang="en-US" sz="2400" dirty="0" err="1" smtClean="0"/>
              <a:t>lambda.min</a:t>
            </a:r>
            <a:endParaRPr lang="en-US" sz="2400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sz="2400" dirty="0" err="1" smtClean="0"/>
              <a:t>lambda.min</a:t>
            </a:r>
            <a:r>
              <a:rPr lang="en-US" sz="2400" dirty="0" smtClean="0"/>
              <a:t> = </a:t>
            </a:r>
            <a:r>
              <a:rPr lang="is-IS" sz="2400" dirty="0" smtClean="0"/>
              <a:t>0.0008703027</a:t>
            </a:r>
          </a:p>
          <a:p>
            <a:pPr marL="0" indent="0">
              <a:buNone/>
            </a:pPr>
            <a:r>
              <a:rPr lang="is-IS" sz="2400" dirty="0"/>
              <a:t>	lambda.1se = 0.008116472</a:t>
            </a:r>
            <a:endParaRPr lang="en-US" sz="24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835" y="3226097"/>
            <a:ext cx="3762375" cy="341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5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03762"/>
            <a:ext cx="10515600" cy="724086"/>
          </a:xfrm>
        </p:spPr>
        <p:txBody>
          <a:bodyPr/>
          <a:lstStyle/>
          <a:p>
            <a:pPr algn="ctr"/>
            <a:r>
              <a:rPr lang="en-US" dirty="0" err="1" smtClean="0"/>
              <a:t>Lambda.min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CB-0BB6-7D44-A840-EDE3A1F0335D}" type="slidenum">
              <a:rPr lang="en-US" smtClean="0"/>
              <a:t>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3437" y="1097670"/>
            <a:ext cx="6810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Cross-validation </a:t>
            </a:r>
            <a:r>
              <a:rPr lang="en-US" dirty="0"/>
              <a:t>estimate of </a:t>
            </a:r>
            <a:r>
              <a:rPr lang="en-US" dirty="0" smtClean="0"/>
              <a:t>accuracy from </a:t>
            </a:r>
            <a:r>
              <a:rPr lang="en-US" dirty="0" err="1" smtClean="0"/>
              <a:t>cvbinary</a:t>
            </a:r>
            <a:r>
              <a:rPr lang="en-US" dirty="0" smtClean="0"/>
              <a:t> function </a:t>
            </a:r>
            <a:r>
              <a:rPr lang="en-US" dirty="0"/>
              <a:t>= </a:t>
            </a:r>
            <a:r>
              <a:rPr lang="en-US" dirty="0" smtClean="0"/>
              <a:t>0.887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512530" y="5987018"/>
            <a:ext cx="28153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Area under the curve: </a:t>
            </a:r>
            <a:r>
              <a:rPr lang="nb-NO" dirty="0" smtClean="0"/>
              <a:t>0.785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6332" y="927848"/>
            <a:ext cx="4915018" cy="548862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805" y="2924766"/>
            <a:ext cx="3176835" cy="296504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9027" y="1793637"/>
            <a:ext cx="4162389" cy="108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08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</TotalTime>
  <Words>751</Words>
  <Application>Microsoft Macintosh PowerPoint</Application>
  <PresentationFormat>Widescreen</PresentationFormat>
  <Paragraphs>74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Calibri Light</vt:lpstr>
      <vt:lpstr>Cambria Math</vt:lpstr>
      <vt:lpstr>Mangal</vt:lpstr>
      <vt:lpstr>Arial</vt:lpstr>
      <vt:lpstr>Office Theme</vt:lpstr>
      <vt:lpstr>Bank Marketing Analysis</vt:lpstr>
      <vt:lpstr>Background</vt:lpstr>
      <vt:lpstr>Data Cleaning Process</vt:lpstr>
      <vt:lpstr>Summary of the Dataset</vt:lpstr>
      <vt:lpstr>Logistic Regression Assumptions - Linearity</vt:lpstr>
      <vt:lpstr>Influential Points</vt:lpstr>
      <vt:lpstr>Multicollinearity</vt:lpstr>
      <vt:lpstr>Lasso Regression</vt:lpstr>
      <vt:lpstr>Lambda.min Model</vt:lpstr>
      <vt:lpstr>Lambda.1se Model</vt:lpstr>
      <vt:lpstr>Final Model</vt:lpstr>
      <vt:lpstr>Additional Notes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</dc:title>
  <dc:creator>Senanayake, Buddhika Shamendra</dc:creator>
  <cp:lastModifiedBy>Senanayake, Buddhika Shamendra</cp:lastModifiedBy>
  <cp:revision>36</cp:revision>
  <dcterms:created xsi:type="dcterms:W3CDTF">2020-07-07T12:18:19Z</dcterms:created>
  <dcterms:modified xsi:type="dcterms:W3CDTF">2020-07-08T14:24:01Z</dcterms:modified>
</cp:coreProperties>
</file>

<file path=docProps/thumbnail.jpeg>
</file>